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  <p:sldMasterId id="2147485148" r:id="rId2"/>
  </p:sldMasterIdLst>
  <p:notesMasterIdLst>
    <p:notesMasterId r:id="rId11"/>
  </p:notesMasterIdLst>
  <p:handoutMasterIdLst>
    <p:handoutMasterId r:id="rId12"/>
  </p:handoutMasterIdLst>
  <p:sldIdLst>
    <p:sldId id="263" r:id="rId3"/>
    <p:sldId id="521" r:id="rId4"/>
    <p:sldId id="520" r:id="rId5"/>
    <p:sldId id="523" r:id="rId6"/>
    <p:sldId id="522" r:id="rId7"/>
    <p:sldId id="524" r:id="rId8"/>
    <p:sldId id="525" r:id="rId9"/>
    <p:sldId id="516" r:id="rId10"/>
  </p:sldIdLst>
  <p:sldSz cx="9144000" cy="6858000" type="screen4x3"/>
  <p:notesSz cx="6807200" cy="99393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6">
          <p15:clr>
            <a:srgbClr val="A4A3A4"/>
          </p15:clr>
        </p15:guide>
        <p15:guide id="2" orient="horz" pos="960">
          <p15:clr>
            <a:srgbClr val="A4A3A4"/>
          </p15:clr>
        </p15:guide>
        <p15:guide id="3" orient="horz" pos="480">
          <p15:clr>
            <a:srgbClr val="A4A3A4"/>
          </p15:clr>
        </p15:guide>
        <p15:guide id="4" pos="720">
          <p15:clr>
            <a:srgbClr val="A4A3A4"/>
          </p15:clr>
        </p15:guide>
        <p15:guide id="5" pos="5040">
          <p15:clr>
            <a:srgbClr val="A4A3A4"/>
          </p15:clr>
        </p15:guide>
        <p15:guide id="6" pos="43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000099"/>
    <a:srgbClr val="27739E"/>
    <a:srgbClr val="006699"/>
    <a:srgbClr val="996600"/>
    <a:srgbClr val="F9D601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0941" autoAdjust="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4176"/>
        <p:guide orient="horz" pos="960"/>
        <p:guide orient="horz" pos="480"/>
        <p:guide pos="720"/>
        <p:guide pos="5040"/>
        <p:guide pos="432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68" y="-96"/>
      </p:cViewPr>
      <p:guideLst>
        <p:guide orient="horz" pos="3131"/>
        <p:guide pos="214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6563" name="Rectangle 3">
            <a:extLst/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6564" name="Rectangle 4">
            <a:extLst/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6565" name="Rectangle 5">
            <a:extLst/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4038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b="0">
                <a:solidFill>
                  <a:schemeClr val="tx1"/>
                </a:solidFill>
                <a:latin typeface="Times" charset="0"/>
                <a:cs typeface="Arial" pitchFamily="34" charset="0"/>
              </a:defRPr>
            </a:lvl1pPr>
          </a:lstStyle>
          <a:p>
            <a:pPr>
              <a:defRPr/>
            </a:pPr>
            <a:fld id="{10A37BD1-9D9C-4FFB-A205-70559206DB38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514401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8195" name="Rectangle 3">
            <a:extLst/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887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>
            <a:extLst/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719638"/>
            <a:ext cx="49911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Klicken Sie, um die Formate des Vorlagentextes zu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198" name="Rectangle 6">
            <a:extLst/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8199" name="Rectangle 7">
            <a:extLst/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4038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b="0">
                <a:solidFill>
                  <a:schemeClr val="tx1"/>
                </a:solidFill>
                <a:latin typeface="Times" charset="0"/>
                <a:cs typeface="Arial" pitchFamily="34" charset="0"/>
              </a:defRPr>
            </a:lvl1pPr>
          </a:lstStyle>
          <a:p>
            <a:pPr>
              <a:defRPr/>
            </a:pPr>
            <a:fld id="{EB64328C-BC10-4A75-B8AA-C9B9B28DBFAD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33146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1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2851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2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146992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3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58909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4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54832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5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89836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6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5197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7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06274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5" name="Text Box 3">
            <a:extLst/>
          </p:cNvPr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4176931E-0EBC-4592-AF02-A732C5113C5D}" type="datetime1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17.07.2018</a:t>
            </a:fld>
            <a:r>
              <a:rPr lang="de-DE" altLang="de-DE" sz="1200" b="0">
                <a:solidFill>
                  <a:schemeClr val="bg1"/>
                </a:solidFill>
                <a:cs typeface="Arial" pitchFamily="34" charset="0"/>
              </a:rPr>
              <a:t>     Seite </a:t>
            </a:r>
            <a:fld id="{50CFB3AD-9CCB-4AB4-8078-89F9B0F3CBFC}" type="slidenum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‹#›</a:t>
            </a:fld>
            <a:endParaRPr lang="de-DE" altLang="de-DE" sz="1200" b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0" y="762000"/>
            <a:ext cx="9144000" cy="685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533400" y="1676400"/>
            <a:ext cx="8153400" cy="4724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 sz="1600"/>
            </a:lvl1pPr>
          </a:lstStyle>
          <a:p>
            <a:r>
              <a:rPr lang="de-DE"/>
              <a:t>Master-Untertitelformat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218478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5" name="Text Box 3">
            <a:extLst/>
          </p:cNvPr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A3D5B522-730A-4357-864A-8D25C8FC3AEA}" type="datetime1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17.07.2018</a:t>
            </a:fld>
            <a:r>
              <a:rPr lang="de-DE" altLang="de-DE" sz="1200" b="0">
                <a:solidFill>
                  <a:schemeClr val="bg1"/>
                </a:solidFill>
                <a:cs typeface="Arial" pitchFamily="34" charset="0"/>
              </a:rPr>
              <a:t>     Seite </a:t>
            </a:r>
            <a:fld id="{77D00563-B35E-43DE-9746-E088E4DF76C3}" type="slidenum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‹#›</a:t>
            </a:fld>
            <a:endParaRPr lang="de-DE" altLang="de-DE" sz="1200" b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9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7">
            <a:extLst/>
          </p:cNvPr>
          <p:cNvSpPr>
            <a:spLocks noChangeArrowheads="1"/>
          </p:cNvSpPr>
          <p:nvPr userDrawn="1"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en-US" altLang="de-DE" sz="1200" b="0">
                <a:solidFill>
                  <a:schemeClr val="accent1"/>
                </a:solidFill>
              </a:rPr>
              <a:t>Programme Reform of TVET in Viet Nam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2729" y="83941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62132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106566118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648168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871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681581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2">
            <a:extLst/>
          </p:cNvPr>
          <p:cNvSpPr>
            <a:spLocks noChangeArrowheads="1"/>
          </p:cNvSpPr>
          <p:nvPr userDrawn="1"/>
        </p:nvSpPr>
        <p:spPr bwMode="auto">
          <a:xfrm>
            <a:off x="838200" y="152400"/>
            <a:ext cx="1181100" cy="52387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en-BZ" altLang="de-DE" sz="2800">
                <a:solidFill>
                  <a:schemeClr val="tx1"/>
                </a:solidFill>
              </a:rPr>
              <a:t>GDVT</a:t>
            </a:r>
          </a:p>
        </p:txBody>
      </p:sp>
      <p:pic>
        <p:nvPicPr>
          <p:cNvPr id="3" name="Grafik 7" descr="gizlogo-standard-trans-rgb-72.gi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2700"/>
            <a:ext cx="976312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7057519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893667483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563230349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555405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4E834-FF59-4DF2-9D30-60869F9E1679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C2267-22C5-40E7-B7A6-7B9F83415482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26755391"/>
      </p:ext>
    </p:extLst>
  </p:cSld>
  <p:clrMapOvr>
    <a:masterClrMapping/>
  </p:clrMapOvr>
  <p:transition spd="slow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B3FA6-2A9D-45C0-B586-0A0005FFF577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14E70-DF84-4C6C-880A-50AAA14061F5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13377439"/>
      </p:ext>
    </p:extLst>
  </p:cSld>
  <p:clrMapOvr>
    <a:masterClrMapping/>
  </p:clrMapOvr>
  <p:transition spd="slow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F8B31-DB73-4B3D-80B6-5F0D2C525660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09885-CD38-4590-AE21-E3C4AEE55E4B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084925783"/>
      </p:ext>
    </p:extLst>
  </p:cSld>
  <p:clrMapOvr>
    <a:masterClrMapping/>
  </p:clrMapOvr>
  <p:transition spd="slow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5FBEA-90B4-40F4-8E3C-0EBDA714C518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6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50786-FD19-4A88-95B2-218051339910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60112588"/>
      </p:ext>
    </p:extLst>
  </p:cSld>
  <p:clrMapOvr>
    <a:masterClrMapping/>
  </p:clrMapOvr>
  <p:transition spd="slow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436A1-2AED-4431-B7D2-22C17E91FACB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8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58029-B9C1-45B7-980B-50226B047167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5010100"/>
      </p:ext>
    </p:extLst>
  </p:cSld>
  <p:clrMapOvr>
    <a:masterClrMapping/>
  </p:clrMapOvr>
  <p:transition spd="slow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89F37-7895-4176-9808-867F9324C8C8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4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60522-2846-47E8-9B24-2EF0E22F5596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17437165"/>
      </p:ext>
    </p:extLst>
  </p:cSld>
  <p:clrMapOvr>
    <a:masterClrMapping/>
  </p:clrMapOvr>
  <p:transition spd="slow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00BA5-E8C6-44EA-9E94-6CC74ECEEEDF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3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2E3BE-CEDA-437C-87ED-5B7C893B4CA3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09564500"/>
      </p:ext>
    </p:extLst>
  </p:cSld>
  <p:clrMapOvr>
    <a:masterClrMapping/>
  </p:clrMapOvr>
  <p:transition spd="slow">
    <p:wheel spokes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44E02-073C-4799-8E0F-DE988FFD2E3E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6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EAB20-65A0-4770-A2F7-A4503CE553B5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06377590"/>
      </p:ext>
    </p:extLst>
  </p:cSld>
  <p:clrMapOvr>
    <a:masterClrMapping/>
  </p:clrMapOvr>
  <p:transition spd="slow">
    <p:wheel spokes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521E4-79A9-4851-9731-E150F35CC9C8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6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F3BC-C313-4E0C-A0AB-5602A55534AF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45359991"/>
      </p:ext>
    </p:extLst>
  </p:cSld>
  <p:clrMapOvr>
    <a:masterClrMapping/>
  </p:clrMapOvr>
  <p:transition spd="slow">
    <p:wheel spokes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59252-E46C-4DD8-B501-763771F39BD7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87A5C-4930-4309-93E2-F8C08DB2E13C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31782463"/>
      </p:ext>
    </p:extLst>
  </p:cSld>
  <p:clrMapOvr>
    <a:masterClrMapping/>
  </p:clrMapOvr>
  <p:transition spd="slow">
    <p:wheel spokes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41292-90B1-46CD-86E6-146745AC58B0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66776-27DA-420E-AA07-E90235A48576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48681203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75779" name="Text Box 3">
            <a:extLst/>
          </p:cNvPr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045782FA-BEBC-4AA9-82F7-910D67FEF21D}" type="datetime1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17.07.2018</a:t>
            </a:fld>
            <a:r>
              <a:rPr lang="de-DE" altLang="de-DE" sz="1200" b="0">
                <a:solidFill>
                  <a:schemeClr val="bg1"/>
                </a:solidFill>
                <a:cs typeface="Arial" pitchFamily="34" charset="0"/>
              </a:rPr>
              <a:t>     Seite </a:t>
            </a:r>
            <a:fld id="{0DBCF22A-B058-4B15-947A-DA2E8D194C5B}" type="slidenum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‹#›</a:t>
            </a:fld>
            <a:endParaRPr lang="de-DE" altLang="de-DE" sz="1200" b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28" name="Rectangle 4">
            <a:extLst/>
          </p:cNvPr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endParaRPr lang="en-US" altLang="de-DE" sz="24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1032" name="Rectangle 11">
            <a:extLst/>
          </p:cNvPr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endParaRPr lang="en-US" altLang="de-DE" sz="24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103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34" name="Picture 2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27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en-US" altLang="de-DE" sz="1200" b="0">
                <a:solidFill>
                  <a:schemeClr val="accent1"/>
                </a:solidFill>
              </a:rPr>
              <a:t>Programm Reform of TVET in Viet Nam</a:t>
            </a:r>
          </a:p>
        </p:txBody>
      </p:sp>
      <p:pic>
        <p:nvPicPr>
          <p:cNvPr id="1036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0" t="10625"/>
          <a:stretch>
            <a:fillRect/>
          </a:stretch>
        </p:blipFill>
        <p:spPr bwMode="auto">
          <a:xfrm>
            <a:off x="0" y="12700"/>
            <a:ext cx="3382963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14" r:id="rId1"/>
    <p:sldLayoutId id="2147485915" r:id="rId2"/>
    <p:sldLayoutId id="2147485896" r:id="rId3"/>
    <p:sldLayoutId id="2147485897" r:id="rId4"/>
    <p:sldLayoutId id="2147485898" r:id="rId5"/>
    <p:sldLayoutId id="2147485899" r:id="rId6"/>
    <p:sldLayoutId id="2147485916" r:id="rId7"/>
    <p:sldLayoutId id="2147485900" r:id="rId8"/>
    <p:sldLayoutId id="2147485901" r:id="rId9"/>
    <p:sldLayoutId id="2147485902" r:id="rId10"/>
  </p:sldLayoutIdLst>
  <p:transition spd="slow">
    <p:wheel spokes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9pPr>
    </p:titleStyle>
    <p:bodyStyle>
      <a:lvl1pPr marL="190500" indent="-1905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1500" indent="-1905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</a:defRPr>
      </a:lvl2pPr>
      <a:lvl3pPr marL="952500" indent="-190500" algn="l" rtl="0" eaLnBrk="0" fontAlgn="base" hangingPunct="0">
        <a:spcBef>
          <a:spcPct val="20000"/>
        </a:spcBef>
        <a:spcAft>
          <a:spcPct val="0"/>
        </a:spcAft>
        <a:buSzPct val="130000"/>
        <a:buFont typeface="Times CE" charset="0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3pPr>
      <a:lvl4pPr marL="1333500" indent="-190500" algn="l" rtl="0" eaLnBrk="0" fontAlgn="base" hangingPunct="0">
        <a:spcBef>
          <a:spcPct val="20000"/>
        </a:spcBef>
        <a:spcAft>
          <a:spcPct val="0"/>
        </a:spcAft>
        <a:buSzPct val="130000"/>
        <a:buFont typeface="Times CE" charset="0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4pPr>
      <a:lvl5pPr marL="2235200" indent="-3048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ＭＳ Ｐゴシック" charset="0"/>
        </a:defRPr>
      </a:lvl5pPr>
      <a:lvl6pPr marL="26924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6pPr>
      <a:lvl7pPr marL="31496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7pPr>
      <a:lvl8pPr marL="36068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8pPr>
      <a:lvl9pPr marL="40640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2051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4168D6B5-50C5-45F0-9C72-81A5F146A02E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7EE37E39-B2F8-4B70-9B58-8EB43D220154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03" r:id="rId1"/>
    <p:sldLayoutId id="2147485904" r:id="rId2"/>
    <p:sldLayoutId id="2147485905" r:id="rId3"/>
    <p:sldLayoutId id="2147485906" r:id="rId4"/>
    <p:sldLayoutId id="2147485907" r:id="rId5"/>
    <p:sldLayoutId id="2147485908" r:id="rId6"/>
    <p:sldLayoutId id="2147485909" r:id="rId7"/>
    <p:sldLayoutId id="2147485910" r:id="rId8"/>
    <p:sldLayoutId id="2147485911" r:id="rId9"/>
    <p:sldLayoutId id="2147485912" r:id="rId10"/>
    <p:sldLayoutId id="2147485913" r:id="rId11"/>
  </p:sldLayoutIdLst>
  <p:transition spd="slow">
    <p:wheel spokes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304800" y="990600"/>
            <a:ext cx="8534400" cy="503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ĐỀ </a:t>
            </a:r>
            <a:r>
              <a:rPr lang="en-US" sz="2400" dirty="0">
                <a:solidFill>
                  <a:srgbClr val="FF0000"/>
                </a:solidFill>
              </a:rPr>
              <a:t>CƯƠNG BÁO CÁO KẾT QUẢ KHẢO SÁT 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TÌNH HÌNH VIỆC LÀM CỦA HỌC VIÊN TỐT NGHIỆP</a:t>
            </a:r>
          </a:p>
          <a:p>
            <a:pPr algn="ctr">
              <a:lnSpc>
                <a:spcPct val="150000"/>
              </a:lnSpc>
            </a:pPr>
            <a:r>
              <a:rPr lang="en-US" dirty="0" err="1" smtClean="0">
                <a:solidFill>
                  <a:schemeClr val="tx1"/>
                </a:solidFill>
              </a:rPr>
              <a:t>Cấu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báo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cáo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gồm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vi-VN" dirty="0" smtClean="0">
                <a:solidFill>
                  <a:schemeClr val="tx1"/>
                </a:solidFill>
              </a:rPr>
              <a:t>3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phần</a:t>
            </a:r>
            <a:endParaRPr lang="en-US" dirty="0" smtClean="0">
              <a:solidFill>
                <a:schemeClr val="tx1"/>
              </a:solidFill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dirty="0" err="1" smtClean="0">
                <a:solidFill>
                  <a:schemeClr val="tx1"/>
                </a:solidFill>
              </a:rPr>
              <a:t>Giới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thiệu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về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vi-VN" dirty="0" smtClean="0">
                <a:solidFill>
                  <a:schemeClr val="tx1"/>
                </a:solidFill>
              </a:rPr>
              <a:t>ngh</a:t>
            </a:r>
            <a:r>
              <a:rPr lang="en-US" dirty="0" err="1" smtClean="0">
                <a:solidFill>
                  <a:schemeClr val="tx1"/>
                </a:solidFill>
              </a:rPr>
              <a:t>iên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cứu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tình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hình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việc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làm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của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học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tốt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nghiệp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năm</a:t>
            </a:r>
            <a:r>
              <a:rPr lang="en-US" dirty="0" smtClean="0">
                <a:solidFill>
                  <a:schemeClr val="tx1"/>
                </a:solidFill>
              </a:rPr>
              <a:t> 2017.</a:t>
            </a: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err="1" smtClean="0">
                <a:solidFill>
                  <a:schemeClr val="tx1"/>
                </a:solidFill>
              </a:rPr>
              <a:t>Kết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quả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khảo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lần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vết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học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tốt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nghiệp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năm</a:t>
            </a:r>
            <a:r>
              <a:rPr lang="en-US" dirty="0" smtClean="0">
                <a:solidFill>
                  <a:schemeClr val="tx1"/>
                </a:solidFill>
              </a:rPr>
              <a:t> 2017</a:t>
            </a:r>
            <a:r>
              <a:rPr lang="vi-VN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pPr marL="457200" indent="-457200">
              <a:lnSpc>
                <a:spcPct val="150000"/>
              </a:lnSpc>
              <a:buFontTx/>
              <a:buAutoNum type="arabicPeriod"/>
            </a:pPr>
            <a:r>
              <a:rPr lang="en-US" dirty="0" err="1" smtClean="0">
                <a:solidFill>
                  <a:schemeClr val="tx1"/>
                </a:solidFill>
              </a:rPr>
              <a:t>Các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hiện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khuyến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nghị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vi-VN" sz="20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vi-VN" sz="2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en-GB" altLang="de-DE" sz="1600" b="0" dirty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Người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trình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bày</a:t>
            </a:r>
            <a:r>
              <a:rPr lang="en-GB" altLang="de-DE" sz="1800" dirty="0" smtClean="0">
                <a:solidFill>
                  <a:srgbClr val="00B050"/>
                </a:solidFill>
              </a:rPr>
              <a:t>: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Đặng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Văn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Bình</a:t>
            </a:r>
            <a:endParaRPr lang="en-GB" altLang="de-DE" sz="1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304800" y="990600"/>
            <a:ext cx="8534400" cy="49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lvl="0"/>
            <a:r>
              <a:rPr lang="en-US" sz="2400" b="0" dirty="0" smtClean="0">
                <a:solidFill>
                  <a:schemeClr val="tx1"/>
                </a:solidFill>
              </a:rPr>
              <a:t>1. </a:t>
            </a:r>
            <a:r>
              <a:rPr lang="en-US" sz="2000" i="1" dirty="0" err="1" smtClean="0">
                <a:solidFill>
                  <a:srgbClr val="0000FF"/>
                </a:solidFill>
              </a:rPr>
              <a:t>Giới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en-US" sz="2000" i="1" dirty="0" err="1" smtClean="0">
                <a:solidFill>
                  <a:srgbClr val="0000FF"/>
                </a:solidFill>
              </a:rPr>
              <a:t>thiệu</a:t>
            </a:r>
            <a:r>
              <a:rPr lang="en-US" sz="2000" i="1" dirty="0" smtClean="0">
                <a:solidFill>
                  <a:srgbClr val="0000FF"/>
                </a:solidFill>
              </a:rPr>
              <a:t> </a:t>
            </a:r>
            <a:r>
              <a:rPr lang="vi-VN" sz="2000" i="1" dirty="0" smtClean="0">
                <a:solidFill>
                  <a:srgbClr val="0000FF"/>
                </a:solidFill>
              </a:rPr>
              <a:t>nghiên cứu lần vết.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endParaRPr lang="en-US" sz="2400" i="1" dirty="0" smtClean="0">
              <a:solidFill>
                <a:srgbClr val="0000FF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400" b="0" dirty="0" smtClean="0">
                <a:solidFill>
                  <a:schemeClr val="tx1"/>
                </a:solidFill>
              </a:rPr>
              <a:t>1.1. </a:t>
            </a:r>
            <a:r>
              <a:rPr lang="en-US" sz="2000" b="0" dirty="0" err="1" smtClean="0">
                <a:solidFill>
                  <a:schemeClr val="tx1"/>
                </a:solidFill>
              </a:rPr>
              <a:t>Tổng</a:t>
            </a:r>
            <a:r>
              <a:rPr lang="en-US" sz="2000" b="0" dirty="0" smtClean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quan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về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tình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hình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đào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tạo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của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nhà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 smtClean="0">
                <a:solidFill>
                  <a:schemeClr val="tx1"/>
                </a:solidFill>
              </a:rPr>
              <a:t>trường</a:t>
            </a:r>
            <a:r>
              <a:rPr lang="en-US" sz="2000" b="0" dirty="0" smtClean="0">
                <a:solidFill>
                  <a:schemeClr val="tx1"/>
                </a:solidFill>
              </a:rPr>
              <a:t>.</a:t>
            </a:r>
            <a:endParaRPr lang="en-US" sz="2000" b="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Calibri" pitchFamily="34" charset="0"/>
              <a:buChar char="‒"/>
            </a:pPr>
            <a:r>
              <a:rPr lang="en-US" sz="2000" b="0" dirty="0" err="1">
                <a:solidFill>
                  <a:schemeClr val="tx1"/>
                </a:solidFill>
              </a:rPr>
              <a:t>Giới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thiệu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về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nhà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trường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và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các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khoa</a:t>
            </a:r>
            <a:r>
              <a:rPr lang="en-US" sz="2000" b="0" dirty="0">
                <a:solidFill>
                  <a:schemeClr val="tx1"/>
                </a:solidFill>
              </a:rPr>
              <a:t>/</a:t>
            </a:r>
            <a:r>
              <a:rPr lang="en-US" sz="2000" b="0" dirty="0" err="1">
                <a:solidFill>
                  <a:schemeClr val="tx1"/>
                </a:solidFill>
              </a:rPr>
              <a:t>ngành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đào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tạo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 smtClean="0">
                <a:solidFill>
                  <a:schemeClr val="tx1"/>
                </a:solidFill>
              </a:rPr>
              <a:t>chính</a:t>
            </a:r>
            <a:r>
              <a:rPr lang="en-US" sz="2000" b="0" dirty="0" smtClean="0">
                <a:solidFill>
                  <a:schemeClr val="tx1"/>
                </a:solidFill>
              </a:rPr>
              <a:t>.</a:t>
            </a:r>
            <a:endParaRPr lang="en-US" sz="2000" b="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Calibri" pitchFamily="34" charset="0"/>
              <a:buChar char="‒"/>
            </a:pPr>
            <a:r>
              <a:rPr lang="en-US" sz="2000" b="0" dirty="0" err="1">
                <a:solidFill>
                  <a:schemeClr val="tx1"/>
                </a:solidFill>
              </a:rPr>
              <a:t>Số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lượng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tuyển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sinh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và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tốt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nghiệp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phân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theo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nghề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và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cấp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trình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độ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đào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 smtClean="0">
                <a:solidFill>
                  <a:schemeClr val="tx1"/>
                </a:solidFill>
              </a:rPr>
              <a:t>tạo</a:t>
            </a:r>
            <a:r>
              <a:rPr lang="en-US" sz="2000" b="0" dirty="0" smtClean="0">
                <a:solidFill>
                  <a:schemeClr val="tx1"/>
                </a:solidFill>
              </a:rPr>
              <a:t>.</a:t>
            </a:r>
            <a:endParaRPr lang="en-US" sz="2000" b="0" dirty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000" b="0" dirty="0" smtClean="0">
                <a:solidFill>
                  <a:schemeClr val="tx1"/>
                </a:solidFill>
              </a:rPr>
              <a:t>1.2. </a:t>
            </a:r>
            <a:r>
              <a:rPr lang="en-US" sz="2000" b="0" dirty="0" err="1" smtClean="0">
                <a:solidFill>
                  <a:schemeClr val="tx1"/>
                </a:solidFill>
              </a:rPr>
              <a:t>Giới</a:t>
            </a:r>
            <a:r>
              <a:rPr lang="en-US" sz="2000" b="0" dirty="0" smtClean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thiệu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nghiên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cứu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Tình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hình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việc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làm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của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học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viên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tốt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nghiệp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triển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khai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smtClean="0">
                <a:solidFill>
                  <a:schemeClr val="tx1"/>
                </a:solidFill>
              </a:rPr>
              <a:t>.</a:t>
            </a:r>
            <a:endParaRPr lang="vi-VN" sz="2000" b="0" dirty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dirty="0" err="1" smtClean="0">
                <a:solidFill>
                  <a:schemeClr val="tx1"/>
                </a:solidFill>
              </a:rPr>
              <a:t>Mục</a:t>
            </a:r>
            <a:r>
              <a:rPr lang="en-US" sz="2000" b="0" dirty="0" smtClean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đích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của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nghiên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 smtClean="0">
                <a:solidFill>
                  <a:schemeClr val="tx1"/>
                </a:solidFill>
              </a:rPr>
              <a:t>cứu</a:t>
            </a:r>
            <a:r>
              <a:rPr lang="en-US" sz="2000" b="0" dirty="0" smtClean="0">
                <a:solidFill>
                  <a:schemeClr val="tx1"/>
                </a:solidFill>
              </a:rPr>
              <a:t>:</a:t>
            </a:r>
            <a:endParaRPr lang="vi-VN" sz="2000" b="0" dirty="0" smtClean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dirty="0" err="1" smtClean="0">
                <a:solidFill>
                  <a:schemeClr val="tx1"/>
                </a:solidFill>
              </a:rPr>
              <a:t>Đối</a:t>
            </a:r>
            <a:r>
              <a:rPr lang="en-US" sz="2000" b="0" dirty="0" smtClean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tượng</a:t>
            </a:r>
            <a:r>
              <a:rPr lang="en-US" sz="2000" b="0" dirty="0">
                <a:solidFill>
                  <a:schemeClr val="tx1"/>
                </a:solidFill>
              </a:rPr>
              <a:t> &amp; </a:t>
            </a:r>
            <a:r>
              <a:rPr lang="en-US" sz="2000" b="0" dirty="0" err="1">
                <a:solidFill>
                  <a:schemeClr val="tx1"/>
                </a:solidFill>
              </a:rPr>
              <a:t>phạm</a:t>
            </a:r>
            <a:r>
              <a:rPr lang="en-US" sz="2000" b="0" dirty="0">
                <a:solidFill>
                  <a:schemeClr val="tx1"/>
                </a:solidFill>
              </a:rPr>
              <a:t> vi </a:t>
            </a:r>
            <a:r>
              <a:rPr lang="en-US" sz="2000" b="0" dirty="0" err="1">
                <a:solidFill>
                  <a:schemeClr val="tx1"/>
                </a:solidFill>
              </a:rPr>
              <a:t>khảo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sát</a:t>
            </a:r>
            <a:r>
              <a:rPr lang="en-US" sz="2000" b="0" dirty="0">
                <a:solidFill>
                  <a:schemeClr val="tx1"/>
                </a:solidFill>
              </a:rPr>
              <a:t> (HVTN </a:t>
            </a:r>
            <a:r>
              <a:rPr lang="en-US" sz="2000" b="0" dirty="0" err="1">
                <a:solidFill>
                  <a:schemeClr val="tx1"/>
                </a:solidFill>
              </a:rPr>
              <a:t>khóa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nào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ngành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nghề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nào</a:t>
            </a:r>
            <a:r>
              <a:rPr lang="en-US" sz="2000" b="0" dirty="0">
                <a:solidFill>
                  <a:schemeClr val="tx1"/>
                </a:solidFill>
              </a:rPr>
              <a:t>, </a:t>
            </a:r>
            <a:r>
              <a:rPr lang="en-US" sz="2000" b="0" dirty="0" smtClean="0">
                <a:solidFill>
                  <a:schemeClr val="tx1"/>
                </a:solidFill>
              </a:rPr>
              <a:t>…)</a:t>
            </a:r>
            <a:endParaRPr lang="vi-VN" sz="2000" b="0" dirty="0" smtClean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dirty="0" smtClean="0">
                <a:solidFill>
                  <a:schemeClr val="tx1"/>
                </a:solidFill>
              </a:rPr>
              <a:t>Qua </a:t>
            </a:r>
            <a:r>
              <a:rPr lang="en-US" sz="2000" b="0" dirty="0" err="1">
                <a:solidFill>
                  <a:schemeClr val="tx1"/>
                </a:solidFill>
              </a:rPr>
              <a:t>trình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triển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khai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Khảo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sát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Lần</a:t>
            </a:r>
            <a:r>
              <a:rPr lang="en-US" sz="2000" b="0" dirty="0">
                <a:solidFill>
                  <a:schemeClr val="tx1"/>
                </a:solidFill>
              </a:rPr>
              <a:t> </a:t>
            </a:r>
            <a:r>
              <a:rPr lang="en-US" sz="2000" b="0" dirty="0" err="1">
                <a:solidFill>
                  <a:schemeClr val="tx1"/>
                </a:solidFill>
              </a:rPr>
              <a:t>vết</a:t>
            </a:r>
            <a:endParaRPr lang="en-US" sz="2000" b="0" dirty="0">
              <a:solidFill>
                <a:schemeClr val="tx1"/>
              </a:solidFill>
            </a:endParaRPr>
          </a:p>
          <a:p>
            <a:pPr algn="ctr"/>
            <a:r>
              <a:rPr lang="en-GB" altLang="de-DE" sz="1600" b="0" dirty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Người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trình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bày</a:t>
            </a:r>
            <a:r>
              <a:rPr lang="en-GB" altLang="de-DE" sz="1800" dirty="0" smtClean="0">
                <a:solidFill>
                  <a:srgbClr val="00B050"/>
                </a:solidFill>
              </a:rPr>
              <a:t>: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Đặng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Văn</a:t>
            </a:r>
            <a:r>
              <a:rPr lang="en-GB" altLang="de-DE" sz="1800" dirty="0" smtClean="0">
                <a:solidFill>
                  <a:srgbClr val="00B050"/>
                </a:solidFill>
              </a:rPr>
              <a:t> </a:t>
            </a:r>
            <a:r>
              <a:rPr lang="en-GB" altLang="de-DE" sz="1800" dirty="0" err="1" smtClean="0">
                <a:solidFill>
                  <a:srgbClr val="00B050"/>
                </a:solidFill>
              </a:rPr>
              <a:t>Bình</a:t>
            </a:r>
            <a:endParaRPr lang="en-GB" altLang="de-DE" sz="16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195346"/>
      </p:ext>
    </p:extLst>
  </p:cSld>
  <p:clrMapOvr>
    <a:masterClrMapping/>
  </p:clrMapOvr>
  <p:transition spd="slow">
    <p:wheel spokes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304800" y="990600"/>
            <a:ext cx="8534400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smtClean="0">
                <a:solidFill>
                  <a:srgbClr val="0000FF"/>
                </a:solidFill>
              </a:rPr>
              <a:t>2. Kết quả khảo sát cơ bản năm 2017.</a:t>
            </a:r>
          </a:p>
          <a:p>
            <a:pPr lvl="0">
              <a:lnSpc>
                <a:spcPct val="150000"/>
              </a:lnSpc>
            </a:pPr>
            <a:r>
              <a:rPr lang="en-US" sz="2000" b="0" smtClean="0">
                <a:solidFill>
                  <a:schemeClr val="tx1"/>
                </a:solidFill>
              </a:rPr>
              <a:t>2.1</a:t>
            </a:r>
            <a:r>
              <a:rPr lang="en-US" sz="2000" b="0" i="1" smtClean="0">
                <a:solidFill>
                  <a:schemeClr val="tx1"/>
                </a:solidFill>
              </a:rPr>
              <a:t>. Qui </a:t>
            </a:r>
            <a:r>
              <a:rPr lang="en-US" sz="2000" b="0" i="1">
                <a:solidFill>
                  <a:schemeClr val="tx1"/>
                </a:solidFill>
              </a:rPr>
              <a:t>mô và đặc điểm học viên tốt nghiệp được khảo sát năm </a:t>
            </a:r>
            <a:r>
              <a:rPr lang="en-US" sz="2000" b="0" i="1" smtClean="0">
                <a:solidFill>
                  <a:schemeClr val="tx1"/>
                </a:solidFill>
              </a:rPr>
              <a:t>2017.</a:t>
            </a:r>
            <a:endParaRPr lang="en-US" sz="2000" b="0" i="1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Giới tính, nhóm </a:t>
            </a:r>
            <a:r>
              <a:rPr lang="en-US" sz="2000" b="0" smtClean="0">
                <a:solidFill>
                  <a:schemeClr val="tx1"/>
                </a:solidFill>
              </a:rPr>
              <a:t>tuổi.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Cấp trình độ, nghề đào </a:t>
            </a:r>
            <a:r>
              <a:rPr lang="en-US" sz="2000" b="0" smtClean="0">
                <a:solidFill>
                  <a:schemeClr val="tx1"/>
                </a:solidFill>
              </a:rPr>
              <a:t>tạo.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Trình độ, bằng nghề cao nhất đạt </a:t>
            </a:r>
            <a:r>
              <a:rPr lang="en-US" sz="2000" b="0" smtClean="0">
                <a:solidFill>
                  <a:schemeClr val="tx1"/>
                </a:solidFill>
              </a:rPr>
              <a:t>được.</a:t>
            </a:r>
            <a:endParaRPr lang="en-US" sz="2000" b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000" b="0" smtClean="0">
                <a:solidFill>
                  <a:schemeClr val="tx1"/>
                </a:solidFill>
              </a:rPr>
              <a:t>2.2. </a:t>
            </a:r>
            <a:r>
              <a:rPr lang="en-US" sz="2000" b="0" i="1" smtClean="0">
                <a:solidFill>
                  <a:schemeClr val="tx1"/>
                </a:solidFill>
              </a:rPr>
              <a:t>Kế </a:t>
            </a:r>
            <a:r>
              <a:rPr lang="en-US" sz="2000" b="0" i="1">
                <a:solidFill>
                  <a:schemeClr val="tx1"/>
                </a:solidFill>
              </a:rPr>
              <a:t>hoạch sau khi tốt </a:t>
            </a:r>
            <a:r>
              <a:rPr lang="en-US" sz="2000" b="0" i="1" smtClean="0">
                <a:solidFill>
                  <a:schemeClr val="tx1"/>
                </a:solidFill>
              </a:rPr>
              <a:t>nghiệp. </a:t>
            </a:r>
            <a:endParaRPr lang="en-US" sz="2000" b="0" i="1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smtClean="0">
                <a:solidFill>
                  <a:schemeClr val="tx1"/>
                </a:solidFill>
              </a:rPr>
              <a:t>Kế </a:t>
            </a:r>
            <a:r>
              <a:rPr lang="en-US" sz="2000" b="0">
                <a:solidFill>
                  <a:schemeClr val="tx1"/>
                </a:solidFill>
              </a:rPr>
              <a:t>hoạch sau khi tốt </a:t>
            </a:r>
            <a:r>
              <a:rPr lang="en-US" sz="2000" b="0" smtClean="0">
                <a:solidFill>
                  <a:schemeClr val="tx1"/>
                </a:solidFill>
              </a:rPr>
              <a:t>nghiệp.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smtClean="0">
                <a:solidFill>
                  <a:schemeClr val="tx1"/>
                </a:solidFill>
              </a:rPr>
              <a:t>Nghề </a:t>
            </a:r>
            <a:r>
              <a:rPr lang="en-US" sz="2000" b="0">
                <a:solidFill>
                  <a:schemeClr val="tx1"/>
                </a:solidFill>
              </a:rPr>
              <a:t>muốn đi học </a:t>
            </a:r>
            <a:r>
              <a:rPr lang="en-US" sz="2000" b="0" smtClean="0">
                <a:solidFill>
                  <a:schemeClr val="tx1"/>
                </a:solidFill>
              </a:rPr>
              <a:t>tiếp.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smtClean="0">
                <a:solidFill>
                  <a:schemeClr val="tx1"/>
                </a:solidFill>
              </a:rPr>
              <a:t>Công </a:t>
            </a:r>
            <a:r>
              <a:rPr lang="en-US" sz="2000" b="0">
                <a:solidFill>
                  <a:schemeClr val="tx1"/>
                </a:solidFill>
              </a:rPr>
              <a:t>việc đã tìm </a:t>
            </a:r>
            <a:r>
              <a:rPr lang="en-US" sz="2000" b="0" smtClean="0">
                <a:solidFill>
                  <a:schemeClr val="tx1"/>
                </a:solidFill>
              </a:rPr>
              <a:t>được.</a:t>
            </a:r>
            <a:endParaRPr lang="en-US" sz="2000" b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000" b="0" smtClean="0">
                <a:solidFill>
                  <a:schemeClr val="tx1"/>
                </a:solidFill>
              </a:rPr>
              <a:t>2.3. </a:t>
            </a:r>
            <a:r>
              <a:rPr lang="en-US" sz="2000" b="0" i="1" smtClean="0">
                <a:solidFill>
                  <a:schemeClr val="tx1"/>
                </a:solidFill>
              </a:rPr>
              <a:t>Đánh </a:t>
            </a:r>
            <a:r>
              <a:rPr lang="en-US" sz="2000" b="0" i="1">
                <a:solidFill>
                  <a:schemeClr val="tx1"/>
                </a:solidFill>
              </a:rPr>
              <a:t>giá sự phù hợp của khóa đào </a:t>
            </a:r>
            <a:r>
              <a:rPr lang="en-US" sz="2000" b="0" i="1" smtClean="0">
                <a:solidFill>
                  <a:schemeClr val="tx1"/>
                </a:solidFill>
              </a:rPr>
              <a:t>tạo.</a:t>
            </a:r>
            <a:endParaRPr lang="en-US" sz="2000" b="0" i="1">
              <a:solidFill>
                <a:schemeClr val="tx1"/>
              </a:solidFill>
            </a:endParaRPr>
          </a:p>
          <a:p>
            <a:pPr algn="ctr"/>
            <a:endParaRPr lang="en-GB" altLang="de-DE" sz="2000" b="0" smtClean="0">
              <a:solidFill>
                <a:srgbClr val="FF0000"/>
              </a:solidFill>
            </a:endParaRPr>
          </a:p>
          <a:p>
            <a:pPr algn="ctr"/>
            <a:r>
              <a:rPr lang="en-GB" altLang="de-DE" sz="1600" b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smtClean="0">
                <a:solidFill>
                  <a:srgbClr val="00B050"/>
                </a:solidFill>
              </a:rPr>
              <a:t>Người trình bày: Đặng Văn Bình</a:t>
            </a:r>
            <a:endParaRPr lang="en-GB" altLang="de-DE" sz="16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195346"/>
      </p:ext>
    </p:extLst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304800" y="990600"/>
            <a:ext cx="8534400" cy="533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150000"/>
              </a:lnSpc>
            </a:pPr>
            <a:r>
              <a:rPr lang="en-US" smtClean="0">
                <a:solidFill>
                  <a:srgbClr val="0000FF"/>
                </a:solidFill>
              </a:rPr>
              <a:t>3. Kết quả khảo sát lần vết học viên tốt nghiệp năm 2017.</a:t>
            </a:r>
          </a:p>
          <a:p>
            <a:pPr lvl="0"/>
            <a:r>
              <a:rPr lang="en-US" sz="2000" b="0" smtClean="0">
                <a:solidFill>
                  <a:schemeClr val="tx1"/>
                </a:solidFill>
              </a:rPr>
              <a:t>3.1. Qui </a:t>
            </a:r>
            <a:r>
              <a:rPr lang="en-US" sz="2000" b="0">
                <a:solidFill>
                  <a:schemeClr val="tx1"/>
                </a:solidFill>
              </a:rPr>
              <a:t>mô và đặc điểm học viên tốt nghiệp được khảo sát lần vết  năm </a:t>
            </a:r>
            <a:r>
              <a:rPr lang="en-US" sz="2000" b="0" smtClean="0">
                <a:solidFill>
                  <a:schemeClr val="tx1"/>
                </a:solidFill>
              </a:rPr>
              <a:t>2017.</a:t>
            </a:r>
            <a:endParaRPr lang="en-US" sz="2000" b="0">
              <a:solidFill>
                <a:schemeClr val="tx1"/>
              </a:solidFill>
            </a:endParaRPr>
          </a:p>
          <a:p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Giới </a:t>
            </a:r>
            <a:r>
              <a:rPr lang="en-US" sz="2000" b="0">
                <a:solidFill>
                  <a:schemeClr val="tx1"/>
                </a:solidFill>
              </a:rPr>
              <a:t>tính, nhóm </a:t>
            </a:r>
            <a:r>
              <a:rPr lang="en-US" sz="2000" b="0" smtClean="0">
                <a:solidFill>
                  <a:schemeClr val="tx1"/>
                </a:solidFill>
              </a:rPr>
              <a:t>tuổi.</a:t>
            </a:r>
            <a:endParaRPr lang="en-US" sz="2000" b="0">
              <a:solidFill>
                <a:schemeClr val="tx1"/>
              </a:solidFill>
            </a:endParaRPr>
          </a:p>
          <a:p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Cấp </a:t>
            </a:r>
            <a:r>
              <a:rPr lang="en-US" sz="2000" b="0">
                <a:solidFill>
                  <a:schemeClr val="tx1"/>
                </a:solidFill>
              </a:rPr>
              <a:t>trình độ, nghề đào </a:t>
            </a:r>
            <a:r>
              <a:rPr lang="en-US" sz="2000" b="0" smtClean="0">
                <a:solidFill>
                  <a:schemeClr val="tx1"/>
                </a:solidFill>
              </a:rPr>
              <a:t>tạo.</a:t>
            </a:r>
            <a:endParaRPr lang="en-US" sz="2000" b="0">
              <a:solidFill>
                <a:schemeClr val="tx1"/>
              </a:solidFill>
            </a:endParaRPr>
          </a:p>
          <a:p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Xếp </a:t>
            </a:r>
            <a:r>
              <a:rPr lang="en-US" sz="2000" b="0">
                <a:solidFill>
                  <a:schemeClr val="tx1"/>
                </a:solidFill>
              </a:rPr>
              <a:t>loại tốt </a:t>
            </a:r>
            <a:r>
              <a:rPr lang="en-US" sz="2000" b="0" smtClean="0">
                <a:solidFill>
                  <a:schemeClr val="tx1"/>
                </a:solidFill>
              </a:rPr>
              <a:t>nghiệp.</a:t>
            </a:r>
            <a:endParaRPr lang="en-US" sz="2000" b="0">
              <a:solidFill>
                <a:schemeClr val="tx1"/>
              </a:solidFill>
            </a:endParaRPr>
          </a:p>
          <a:p>
            <a:r>
              <a:rPr lang="en-US" sz="2000" b="0" smtClean="0">
                <a:solidFill>
                  <a:schemeClr val="tx1"/>
                </a:solidFill>
              </a:rPr>
              <a:t>3.2. Tình </a:t>
            </a:r>
            <a:r>
              <a:rPr lang="en-US" sz="2000" b="0">
                <a:solidFill>
                  <a:schemeClr val="tx1"/>
                </a:solidFill>
              </a:rPr>
              <a:t>hình việc làm của học viên sau khi tốt </a:t>
            </a:r>
            <a:r>
              <a:rPr lang="en-US" sz="2000" b="0" smtClean="0">
                <a:solidFill>
                  <a:schemeClr val="tx1"/>
                </a:solidFill>
              </a:rPr>
              <a:t>nghiệp.</a:t>
            </a:r>
            <a:endParaRPr lang="en-US" sz="2000" b="0">
              <a:solidFill>
                <a:schemeClr val="tx1"/>
              </a:solidFill>
            </a:endParaRPr>
          </a:p>
          <a:p>
            <a:r>
              <a:rPr lang="en-US" sz="2000" b="0" i="1" smtClean="0">
                <a:solidFill>
                  <a:schemeClr val="tx1"/>
                </a:solidFill>
              </a:rPr>
              <a:t>a. Tổng </a:t>
            </a:r>
            <a:r>
              <a:rPr lang="en-US" sz="2000" b="0" i="1">
                <a:solidFill>
                  <a:schemeClr val="tx1"/>
                </a:solidFill>
              </a:rPr>
              <a:t>quan tình hình việc làm của học viên sau khi tốt </a:t>
            </a:r>
            <a:r>
              <a:rPr lang="en-US" sz="2000" b="0" i="1" smtClean="0">
                <a:solidFill>
                  <a:schemeClr val="tx1"/>
                </a:solidFill>
              </a:rPr>
              <a:t>nghiệp.</a:t>
            </a:r>
            <a:endParaRPr lang="en-US" sz="2000" b="0">
              <a:solidFill>
                <a:schemeClr val="tx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0" smtClean="0">
                <a:solidFill>
                  <a:schemeClr val="tx1"/>
                </a:solidFill>
              </a:rPr>
              <a:t>Số </a:t>
            </a:r>
            <a:r>
              <a:rPr lang="en-US" sz="2000" b="0">
                <a:solidFill>
                  <a:schemeClr val="tx1"/>
                </a:solidFill>
              </a:rPr>
              <a:t>lượng, cơ cấu học viên phân theo 4 nhóm:</a:t>
            </a:r>
          </a:p>
          <a:p>
            <a:r>
              <a:rPr lang="en-US" sz="2000" b="0">
                <a:solidFill>
                  <a:schemeClr val="tx1"/>
                </a:solidFill>
              </a:rPr>
              <a:t>+ </a:t>
            </a:r>
            <a:r>
              <a:rPr lang="en-US" sz="2000" b="0" smtClean="0">
                <a:solidFill>
                  <a:schemeClr val="tx1"/>
                </a:solidFill>
              </a:rPr>
              <a:t> Đi </a:t>
            </a:r>
            <a:r>
              <a:rPr lang="en-US" sz="2000" b="0">
                <a:solidFill>
                  <a:schemeClr val="tx1"/>
                </a:solidFill>
              </a:rPr>
              <a:t>làm (Làm công ăn lương, Tự SX-KD, vừa học vừa làm)</a:t>
            </a:r>
          </a:p>
          <a:p>
            <a:r>
              <a:rPr lang="en-US" sz="2000" b="0">
                <a:solidFill>
                  <a:schemeClr val="tx1"/>
                </a:solidFill>
              </a:rPr>
              <a:t>+ </a:t>
            </a:r>
            <a:r>
              <a:rPr lang="en-US" sz="2000" b="0" smtClean="0">
                <a:solidFill>
                  <a:schemeClr val="tx1"/>
                </a:solidFill>
              </a:rPr>
              <a:t> Đang </a:t>
            </a:r>
            <a:r>
              <a:rPr lang="en-US" sz="2000" b="0">
                <a:solidFill>
                  <a:schemeClr val="tx1"/>
                </a:solidFill>
              </a:rPr>
              <a:t>đi </a:t>
            </a:r>
            <a:r>
              <a:rPr lang="en-US" sz="2000" b="0" smtClean="0">
                <a:solidFill>
                  <a:schemeClr val="tx1"/>
                </a:solidFill>
              </a:rPr>
              <a:t>học ( học tiếp lên trình độ cao hơn).</a:t>
            </a:r>
            <a:endParaRPr lang="en-US" sz="2000" b="0">
              <a:solidFill>
                <a:schemeClr val="tx1"/>
              </a:solidFill>
            </a:endParaRPr>
          </a:p>
          <a:p>
            <a:r>
              <a:rPr lang="en-US" sz="2000" b="0">
                <a:solidFill>
                  <a:schemeClr val="tx1"/>
                </a:solidFill>
              </a:rPr>
              <a:t>+ </a:t>
            </a:r>
            <a:r>
              <a:rPr lang="en-US" sz="2000" b="0" smtClean="0">
                <a:solidFill>
                  <a:schemeClr val="tx1"/>
                </a:solidFill>
              </a:rPr>
              <a:t> Đang </a:t>
            </a:r>
            <a:r>
              <a:rPr lang="en-US" sz="2000" b="0">
                <a:solidFill>
                  <a:schemeClr val="tx1"/>
                </a:solidFill>
              </a:rPr>
              <a:t>đi tìm việc (Không có việc làm</a:t>
            </a:r>
            <a:r>
              <a:rPr lang="en-US" sz="2000" b="0" smtClean="0">
                <a:solidFill>
                  <a:schemeClr val="tx1"/>
                </a:solidFill>
              </a:rPr>
              <a:t>).</a:t>
            </a:r>
            <a:endParaRPr lang="en-US" sz="2000" b="0">
              <a:solidFill>
                <a:schemeClr val="tx1"/>
              </a:solidFill>
            </a:endParaRPr>
          </a:p>
          <a:p>
            <a:r>
              <a:rPr lang="en-US" sz="2000" b="0">
                <a:solidFill>
                  <a:schemeClr val="tx1"/>
                </a:solidFill>
              </a:rPr>
              <a:t>+ </a:t>
            </a:r>
            <a:r>
              <a:rPr lang="en-US" sz="2000" b="0" smtClean="0">
                <a:solidFill>
                  <a:schemeClr val="tx1"/>
                </a:solidFill>
              </a:rPr>
              <a:t> Khác</a:t>
            </a:r>
            <a:endParaRPr lang="en-US" sz="2000" b="0">
              <a:solidFill>
                <a:schemeClr val="tx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0" i="1" smtClean="0">
                <a:solidFill>
                  <a:schemeClr val="tx1"/>
                </a:solidFill>
              </a:rPr>
              <a:t>Kế </a:t>
            </a:r>
            <a:r>
              <a:rPr lang="en-US" sz="2000" b="0" i="1">
                <a:solidFill>
                  <a:schemeClr val="tx1"/>
                </a:solidFill>
              </a:rPr>
              <a:t>hoạch và thực trạng việc làm của học viên sau tốt nghiệp</a:t>
            </a:r>
            <a:endParaRPr lang="en-US" sz="2000" b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sz="2000">
              <a:solidFill>
                <a:schemeClr val="tx1"/>
              </a:solidFill>
            </a:endParaRPr>
          </a:p>
          <a:p>
            <a:pPr algn="ctr"/>
            <a:r>
              <a:rPr lang="en-GB" altLang="de-DE" sz="1600" b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smtClean="0">
                <a:solidFill>
                  <a:srgbClr val="00B050"/>
                </a:solidFill>
              </a:rPr>
              <a:t>Người trình bày: Đặng Văn Bình</a:t>
            </a:r>
            <a:endParaRPr lang="en-GB" altLang="de-DE" sz="16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79337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457200" y="838200"/>
            <a:ext cx="8353124" cy="572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lvl="1"/>
            <a:r>
              <a:rPr lang="en-US" sz="2400" b="0" i="1" smtClean="0">
                <a:solidFill>
                  <a:schemeClr val="tx1"/>
                </a:solidFill>
              </a:rPr>
              <a:t>b. </a:t>
            </a:r>
            <a:r>
              <a:rPr lang="en-US" sz="2000" b="0" i="1" smtClean="0">
                <a:solidFill>
                  <a:schemeClr val="tx1"/>
                </a:solidFill>
              </a:rPr>
              <a:t>Tỷ </a:t>
            </a:r>
            <a:r>
              <a:rPr lang="en-US" sz="2000" b="0" i="1">
                <a:solidFill>
                  <a:schemeClr val="tx1"/>
                </a:solidFill>
              </a:rPr>
              <a:t>lệ học viên có việc </a:t>
            </a:r>
            <a:r>
              <a:rPr lang="en-US" sz="2000" b="0" i="1" smtClean="0">
                <a:solidFill>
                  <a:schemeClr val="tx1"/>
                </a:solidFill>
              </a:rPr>
              <a:t>làm.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Theo giới tính</a:t>
            </a: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Theo xếp loại tốt nghiệp</a:t>
            </a: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Theo cấp trình độ đào tạo</a:t>
            </a: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Theo nghề đào </a:t>
            </a:r>
            <a:r>
              <a:rPr lang="en-US" sz="2000" b="0" smtClean="0">
                <a:solidFill>
                  <a:schemeClr val="tx1"/>
                </a:solidFill>
              </a:rPr>
              <a:t>tạo.</a:t>
            </a:r>
          </a:p>
          <a:p>
            <a:pPr lvl="0"/>
            <a:r>
              <a:rPr lang="en-US" sz="2400" b="0" smtClean="0">
                <a:solidFill>
                  <a:schemeClr val="tx1"/>
                </a:solidFill>
              </a:rPr>
              <a:t>3.3. </a:t>
            </a:r>
            <a:r>
              <a:rPr lang="en-US" sz="2000" b="0">
                <a:solidFill>
                  <a:schemeClr val="tx1"/>
                </a:solidFill>
              </a:rPr>
              <a:t>Kết quả khảo sát HVTN theo từng </a:t>
            </a:r>
            <a:r>
              <a:rPr lang="en-US" sz="2000" b="0" smtClean="0">
                <a:solidFill>
                  <a:schemeClr val="tx1"/>
                </a:solidFill>
              </a:rPr>
              <a:t>nhóm:</a:t>
            </a:r>
          </a:p>
          <a:p>
            <a:pPr lvl="0"/>
            <a:r>
              <a:rPr lang="en-US" sz="2000" b="0" i="1" smtClean="0">
                <a:solidFill>
                  <a:schemeClr val="tx1"/>
                </a:solidFill>
              </a:rPr>
              <a:t>a. Học </a:t>
            </a:r>
            <a:r>
              <a:rPr lang="en-US" sz="2000" b="0" i="1">
                <a:solidFill>
                  <a:schemeClr val="tx1"/>
                </a:solidFill>
              </a:rPr>
              <a:t>viên đang có việc </a:t>
            </a:r>
            <a:r>
              <a:rPr lang="en-US" sz="2000" b="0" i="1" smtClean="0">
                <a:solidFill>
                  <a:schemeClr val="tx1"/>
                </a:solidFill>
              </a:rPr>
              <a:t>làm.</a:t>
            </a:r>
            <a:endParaRPr lang="en-US" sz="2000" b="0">
              <a:solidFill>
                <a:schemeClr val="tx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0">
                <a:solidFill>
                  <a:schemeClr val="tx1"/>
                </a:solidFill>
              </a:rPr>
              <a:t>Đặc điểm việc </a:t>
            </a:r>
            <a:r>
              <a:rPr lang="en-US" sz="2000" b="0" smtClean="0">
                <a:solidFill>
                  <a:schemeClr val="tx1"/>
                </a:solidFill>
              </a:rPr>
              <a:t>làm: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Thời gian bắt đầu công </a:t>
            </a:r>
            <a:r>
              <a:rPr lang="en-US" sz="2000" b="0" smtClean="0">
                <a:solidFill>
                  <a:schemeClr val="tx1"/>
                </a:solidFill>
              </a:rPr>
              <a:t>việc.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Cách thức tìm </a:t>
            </a:r>
            <a:r>
              <a:rPr lang="en-US" sz="2000" b="0" smtClean="0">
                <a:solidFill>
                  <a:schemeClr val="tx1"/>
                </a:solidFill>
              </a:rPr>
              <a:t>việc.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Lĩnh vực làm </a:t>
            </a:r>
            <a:r>
              <a:rPr lang="en-US" sz="2000" b="0" smtClean="0">
                <a:solidFill>
                  <a:schemeClr val="tx1"/>
                </a:solidFill>
              </a:rPr>
              <a:t>việc. 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Vị trí công </a:t>
            </a:r>
            <a:r>
              <a:rPr lang="en-US" sz="2000" b="0" smtClean="0">
                <a:solidFill>
                  <a:schemeClr val="tx1"/>
                </a:solidFill>
              </a:rPr>
              <a:t>tác.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Qui mô doanh nghiệp (số người cùng làm việc trong công ty</a:t>
            </a:r>
            <a:r>
              <a:rPr lang="en-US" sz="2000" b="0" smtClean="0">
                <a:solidFill>
                  <a:schemeClr val="tx1"/>
                </a:solidFill>
              </a:rPr>
              <a:t>).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Số giờ làm việc bình </a:t>
            </a:r>
            <a:r>
              <a:rPr lang="en-US" sz="2000" b="0" smtClean="0">
                <a:solidFill>
                  <a:schemeClr val="tx1"/>
                </a:solidFill>
              </a:rPr>
              <a:t>quân.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Mức lương bình </a:t>
            </a:r>
            <a:r>
              <a:rPr lang="en-US" sz="2000" b="0" smtClean="0">
                <a:solidFill>
                  <a:schemeClr val="tx1"/>
                </a:solidFill>
              </a:rPr>
              <a:t>quân.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Đánh giá về mức độ đáp ứng của lý thuyết và thực </a:t>
            </a:r>
            <a:r>
              <a:rPr lang="en-US" sz="2000" b="0" smtClean="0">
                <a:solidFill>
                  <a:schemeClr val="tx1"/>
                </a:solidFill>
              </a:rPr>
              <a:t>hành.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Nhu cầu đào </a:t>
            </a:r>
            <a:r>
              <a:rPr lang="en-US" sz="2000" b="0" smtClean="0">
                <a:solidFill>
                  <a:schemeClr val="tx1"/>
                </a:solidFill>
              </a:rPr>
              <a:t>tạo.</a:t>
            </a:r>
            <a:endParaRPr lang="en-US" sz="2000">
              <a:solidFill>
                <a:schemeClr val="tx1"/>
              </a:solidFill>
            </a:endParaRPr>
          </a:p>
          <a:p>
            <a:pPr algn="ctr"/>
            <a:r>
              <a:rPr lang="en-GB" altLang="de-DE" sz="1600" b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smtClean="0">
                <a:solidFill>
                  <a:srgbClr val="00B050"/>
                </a:solidFill>
              </a:rPr>
              <a:t>Người trình bày: Đặng Văn Bình</a:t>
            </a:r>
            <a:endParaRPr lang="en-GB" altLang="de-DE" sz="16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79337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457200" y="838200"/>
            <a:ext cx="8353124" cy="529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lvl="1"/>
            <a:r>
              <a:rPr lang="en-US" sz="2000" i="1" smtClean="0">
                <a:solidFill>
                  <a:schemeClr val="tx1"/>
                </a:solidFill>
              </a:rPr>
              <a:t>b. Học </a:t>
            </a:r>
            <a:r>
              <a:rPr lang="en-US" sz="2000" i="1">
                <a:solidFill>
                  <a:schemeClr val="tx1"/>
                </a:solidFill>
              </a:rPr>
              <a:t>viên đang đi học tiếp</a:t>
            </a:r>
            <a:r>
              <a:rPr lang="en-US" sz="2000" i="1" smtClean="0">
                <a:solidFill>
                  <a:schemeClr val="tx1"/>
                </a:solidFill>
              </a:rPr>
              <a:t>.</a:t>
            </a:r>
            <a:endParaRPr lang="en-US" sz="2000" i="1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Lý do đi học </a:t>
            </a:r>
            <a:r>
              <a:rPr lang="en-US" sz="2000" b="0" smtClean="0">
                <a:solidFill>
                  <a:schemeClr val="tx1"/>
                </a:solidFill>
              </a:rPr>
              <a:t>tiếp.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 typeface="Calibri" pitchFamily="34" charset="0"/>
              <a:buChar char="‒"/>
            </a:pPr>
            <a:r>
              <a:rPr lang="en-US" sz="2000" b="0">
                <a:solidFill>
                  <a:schemeClr val="tx1"/>
                </a:solidFill>
              </a:rPr>
              <a:t>Cấp trình độ, ngành nghề muốn </a:t>
            </a:r>
            <a:r>
              <a:rPr lang="en-US" sz="2000" b="0" smtClean="0">
                <a:solidFill>
                  <a:schemeClr val="tx1"/>
                </a:solidFill>
              </a:rPr>
              <a:t>học.</a:t>
            </a:r>
          </a:p>
          <a:p>
            <a:pPr lvl="0">
              <a:lnSpc>
                <a:spcPct val="150000"/>
              </a:lnSpc>
            </a:pPr>
            <a:r>
              <a:rPr lang="en-US" sz="2000" i="1" smtClean="0">
                <a:solidFill>
                  <a:schemeClr val="tx1"/>
                </a:solidFill>
              </a:rPr>
              <a:t>c. Học </a:t>
            </a:r>
            <a:r>
              <a:rPr lang="en-US" sz="2000" i="1">
                <a:solidFill>
                  <a:schemeClr val="tx1"/>
                </a:solidFill>
              </a:rPr>
              <a:t>viên đang tìm </a:t>
            </a:r>
            <a:r>
              <a:rPr lang="en-US" sz="2000" i="1" smtClean="0">
                <a:solidFill>
                  <a:schemeClr val="tx1"/>
                </a:solidFill>
              </a:rPr>
              <a:t>việc.</a:t>
            </a:r>
            <a:endParaRPr lang="en-US" sz="2000" i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 Lý </a:t>
            </a:r>
            <a:r>
              <a:rPr lang="en-US" sz="2000" b="0">
                <a:solidFill>
                  <a:schemeClr val="tx1"/>
                </a:solidFill>
              </a:rPr>
              <a:t>do không tìm được </a:t>
            </a:r>
            <a:r>
              <a:rPr lang="en-US" sz="2000" b="0" smtClean="0">
                <a:solidFill>
                  <a:schemeClr val="tx1"/>
                </a:solidFill>
              </a:rPr>
              <a:t>việc.</a:t>
            </a:r>
            <a:endParaRPr lang="en-US" sz="2000" b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 Công </a:t>
            </a:r>
            <a:r>
              <a:rPr lang="en-US" sz="2000" b="0">
                <a:solidFill>
                  <a:schemeClr val="tx1"/>
                </a:solidFill>
              </a:rPr>
              <a:t>việc đã </a:t>
            </a:r>
            <a:r>
              <a:rPr lang="en-US" sz="2000" b="0" smtClean="0">
                <a:solidFill>
                  <a:schemeClr val="tx1"/>
                </a:solidFill>
              </a:rPr>
              <a:t>xin.</a:t>
            </a:r>
            <a:endParaRPr lang="en-US" sz="2000" b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000" i="1" smtClean="0">
                <a:solidFill>
                  <a:schemeClr val="tx1"/>
                </a:solidFill>
              </a:rPr>
              <a:t>d. Đánh </a:t>
            </a:r>
            <a:r>
              <a:rPr lang="en-US" sz="2000" i="1">
                <a:solidFill>
                  <a:schemeClr val="tx1"/>
                </a:solidFill>
              </a:rPr>
              <a:t>giá về chất lượng đào </a:t>
            </a:r>
            <a:r>
              <a:rPr lang="en-US" sz="2000" i="1" smtClean="0">
                <a:solidFill>
                  <a:schemeClr val="tx1"/>
                </a:solidFill>
              </a:rPr>
              <a:t>tạo.</a:t>
            </a:r>
            <a:endParaRPr lang="en-US" sz="2000" i="1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Theo </a:t>
            </a:r>
            <a:r>
              <a:rPr lang="en-US" sz="2000" b="0">
                <a:solidFill>
                  <a:schemeClr val="tx1"/>
                </a:solidFill>
              </a:rPr>
              <a:t>giới tính của học </a:t>
            </a:r>
            <a:r>
              <a:rPr lang="en-US" sz="2000" b="0" smtClean="0">
                <a:solidFill>
                  <a:schemeClr val="tx1"/>
                </a:solidFill>
              </a:rPr>
              <a:t>viên.</a:t>
            </a:r>
            <a:endParaRPr lang="en-US" sz="2000" b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Theo </a:t>
            </a:r>
            <a:r>
              <a:rPr lang="en-US" sz="2000" b="0">
                <a:solidFill>
                  <a:schemeClr val="tx1"/>
                </a:solidFill>
              </a:rPr>
              <a:t>xếp loại tốt </a:t>
            </a:r>
            <a:r>
              <a:rPr lang="en-US" sz="2000" b="0" smtClean="0">
                <a:solidFill>
                  <a:schemeClr val="tx1"/>
                </a:solidFill>
              </a:rPr>
              <a:t>nghiệp.</a:t>
            </a:r>
            <a:endParaRPr lang="en-US" sz="2000" b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Theo </a:t>
            </a:r>
            <a:r>
              <a:rPr lang="en-US" sz="2000" b="0">
                <a:solidFill>
                  <a:schemeClr val="tx1"/>
                </a:solidFill>
              </a:rPr>
              <a:t>cấp trình độ đào </a:t>
            </a:r>
            <a:r>
              <a:rPr lang="en-US" sz="2000" b="0" smtClean="0">
                <a:solidFill>
                  <a:schemeClr val="tx1"/>
                </a:solidFill>
              </a:rPr>
              <a:t>tạo.</a:t>
            </a:r>
            <a:endParaRPr lang="en-US" sz="2000" b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0">
                <a:solidFill>
                  <a:schemeClr val="tx1"/>
                </a:solidFill>
              </a:rPr>
              <a:t>- </a:t>
            </a:r>
            <a:r>
              <a:rPr lang="en-US" sz="2000" b="0" smtClean="0">
                <a:solidFill>
                  <a:schemeClr val="tx1"/>
                </a:solidFill>
              </a:rPr>
              <a:t> Theo </a:t>
            </a:r>
            <a:r>
              <a:rPr lang="en-US" sz="2000" b="0">
                <a:solidFill>
                  <a:schemeClr val="tx1"/>
                </a:solidFill>
              </a:rPr>
              <a:t>nghề đào </a:t>
            </a:r>
            <a:r>
              <a:rPr lang="en-US" sz="2000" b="0" smtClean="0">
                <a:solidFill>
                  <a:schemeClr val="tx1"/>
                </a:solidFill>
              </a:rPr>
              <a:t>tạo.</a:t>
            </a:r>
            <a:endParaRPr lang="en-US" sz="2000" b="0">
              <a:solidFill>
                <a:schemeClr val="tx1"/>
              </a:solidFill>
            </a:endParaRPr>
          </a:p>
          <a:p>
            <a:pPr algn="ctr"/>
            <a:r>
              <a:rPr lang="en-GB" altLang="de-DE" sz="1600" b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smtClean="0">
                <a:solidFill>
                  <a:srgbClr val="00B050"/>
                </a:solidFill>
              </a:rPr>
              <a:t>Người trình bày: Đặng Văn Bình</a:t>
            </a:r>
            <a:endParaRPr lang="en-GB" altLang="de-DE" sz="16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646469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457200" y="838200"/>
            <a:ext cx="8353124" cy="54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smtClean="0">
                <a:solidFill>
                  <a:schemeClr val="tx1"/>
                </a:solidFill>
              </a:rPr>
              <a:t>4. </a:t>
            </a:r>
            <a:r>
              <a:rPr lang="en-US" sz="2000" smtClean="0">
                <a:solidFill>
                  <a:srgbClr val="0000FF"/>
                </a:solidFill>
              </a:rPr>
              <a:t>Các phát hiện và khuyến nghị</a:t>
            </a:r>
          </a:p>
          <a:p>
            <a:pPr lvl="0">
              <a:lnSpc>
                <a:spcPct val="150000"/>
              </a:lnSpc>
            </a:pPr>
            <a:r>
              <a:rPr lang="en-US" sz="2000" b="0" smtClean="0">
                <a:solidFill>
                  <a:schemeClr val="tx1"/>
                </a:solidFill>
              </a:rPr>
              <a:t>4.1.Các </a:t>
            </a:r>
            <a:r>
              <a:rPr lang="en-US" sz="2000" b="0">
                <a:solidFill>
                  <a:schemeClr val="tx1"/>
                </a:solidFill>
              </a:rPr>
              <a:t>phát hiện chính từ kết quả khảo </a:t>
            </a:r>
            <a:r>
              <a:rPr lang="en-US" sz="2000" b="0" smtClean="0">
                <a:solidFill>
                  <a:schemeClr val="tx1"/>
                </a:solidFill>
              </a:rPr>
              <a:t>sát.</a:t>
            </a: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smtClean="0">
                <a:solidFill>
                  <a:schemeClr val="tx1"/>
                </a:solidFill>
              </a:rPr>
              <a:t>Phát </a:t>
            </a:r>
            <a:r>
              <a:rPr lang="en-US" sz="2000" b="0">
                <a:solidFill>
                  <a:schemeClr val="tx1"/>
                </a:solidFill>
              </a:rPr>
              <a:t>hiện từ kết quả khảo sát Cơ </a:t>
            </a:r>
            <a:r>
              <a:rPr lang="en-US" sz="2000" b="0" smtClean="0">
                <a:solidFill>
                  <a:schemeClr val="tx1"/>
                </a:solidFill>
              </a:rPr>
              <a:t>bản.</a:t>
            </a: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smtClean="0">
                <a:solidFill>
                  <a:schemeClr val="tx1"/>
                </a:solidFill>
              </a:rPr>
              <a:t>Phát </a:t>
            </a:r>
            <a:r>
              <a:rPr lang="en-US" sz="2000" b="0">
                <a:solidFill>
                  <a:schemeClr val="tx1"/>
                </a:solidFill>
              </a:rPr>
              <a:t>hiện từ kết quả khảo sát Lần </a:t>
            </a:r>
            <a:r>
              <a:rPr lang="en-US" sz="2000" b="0" smtClean="0">
                <a:solidFill>
                  <a:schemeClr val="tx1"/>
                </a:solidFill>
              </a:rPr>
              <a:t>vết.</a:t>
            </a:r>
            <a:endParaRPr lang="en-US" sz="2000" b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000" b="0" smtClean="0">
                <a:solidFill>
                  <a:schemeClr val="tx1"/>
                </a:solidFill>
              </a:rPr>
              <a:t>4.2.Khuyến nghị.</a:t>
            </a: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smtClean="0">
                <a:solidFill>
                  <a:schemeClr val="tx1"/>
                </a:solidFill>
              </a:rPr>
              <a:t>Khuyến </a:t>
            </a:r>
            <a:r>
              <a:rPr lang="en-US" sz="2000" b="0">
                <a:solidFill>
                  <a:schemeClr val="tx1"/>
                </a:solidFill>
              </a:rPr>
              <a:t>nghị về cải thiện hiệu quả, chất lượng cuộc khảo </a:t>
            </a:r>
            <a:r>
              <a:rPr lang="en-US" sz="2000" b="0" smtClean="0">
                <a:solidFill>
                  <a:schemeClr val="tx1"/>
                </a:solidFill>
              </a:rPr>
              <a:t>sát.</a:t>
            </a: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000" b="0" smtClean="0">
                <a:solidFill>
                  <a:schemeClr val="tx1"/>
                </a:solidFill>
              </a:rPr>
              <a:t>Khuyến </a:t>
            </a:r>
            <a:r>
              <a:rPr lang="en-US" sz="2000" b="0">
                <a:solidFill>
                  <a:schemeClr val="tx1"/>
                </a:solidFill>
              </a:rPr>
              <a:t>nghị về nâng cao chất lượng đào </a:t>
            </a:r>
            <a:r>
              <a:rPr lang="en-US" sz="2000" b="0" smtClean="0">
                <a:solidFill>
                  <a:schemeClr val="tx1"/>
                </a:solidFill>
              </a:rPr>
              <a:t>tạo.</a:t>
            </a: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endParaRPr lang="en-US" sz="2000" b="0" smtClean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endParaRPr lang="en-US" sz="2000" b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endParaRPr lang="en-US" sz="2000" b="0">
              <a:solidFill>
                <a:schemeClr val="tx1"/>
              </a:solidFill>
            </a:endParaRPr>
          </a:p>
          <a:p>
            <a:pPr algn="ctr"/>
            <a:r>
              <a:rPr lang="en-GB" altLang="de-DE" sz="1600" b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smtClean="0">
                <a:solidFill>
                  <a:srgbClr val="00B050"/>
                </a:solidFill>
              </a:rPr>
              <a:t>Người trình bày: Đặng Văn Bình</a:t>
            </a:r>
            <a:endParaRPr lang="en-GB" altLang="de-DE" sz="16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070437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1219200"/>
          </a:xfrm>
        </p:spPr>
        <p:txBody>
          <a:bodyPr/>
          <a:lstStyle/>
          <a:p>
            <a:pPr marL="0" indent="0" algn="ctr">
              <a:buNone/>
            </a:pPr>
            <a:r>
              <a:rPr lang="en-US" sz="5000" b="1" smtClean="0">
                <a:solidFill>
                  <a:srgbClr val="0000FF"/>
                </a:solidFill>
              </a:rPr>
              <a:t>Thank you very much</a:t>
            </a:r>
            <a:endParaRPr lang="en-US" sz="50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35917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master_textfolie">
  <a:themeElements>
    <a:clrScheme name="master_textfolie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EFEDE6"/>
      </a:accent1>
      <a:accent2>
        <a:srgbClr val="FF9966"/>
      </a:accent2>
      <a:accent3>
        <a:srgbClr val="FFFFFF"/>
      </a:accent3>
      <a:accent4>
        <a:srgbClr val="000000"/>
      </a:accent4>
      <a:accent5>
        <a:srgbClr val="F6F4F0"/>
      </a:accent5>
      <a:accent6>
        <a:srgbClr val="E78A5C"/>
      </a:accent6>
      <a:hlink>
        <a:srgbClr val="CC3300"/>
      </a:hlink>
      <a:folHlink>
        <a:srgbClr val="996600"/>
      </a:folHlink>
    </a:clrScheme>
    <a:fontScheme name="master_textfoli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aster_textfol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1618</TotalTime>
  <Words>748</Words>
  <Application>Microsoft Office PowerPoint</Application>
  <PresentationFormat>On-screen Show (4:3)</PresentationFormat>
  <Paragraphs>96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ＭＳ Ｐゴシック</vt:lpstr>
      <vt:lpstr>Arial</vt:lpstr>
      <vt:lpstr>Calibri</vt:lpstr>
      <vt:lpstr>Times</vt:lpstr>
      <vt:lpstr>Times CE</vt:lpstr>
      <vt:lpstr>Wingdings</vt:lpstr>
      <vt:lpstr>master_textfolie</vt:lpstr>
      <vt:lpstr>Benutzerdefiniertes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GTZ</Company>
  <LinksUpToDate>false</LinksUpToDate>
  <SharedDoc>false</SharedDoc>
  <HyperlinkBase>http://intranet.gtz.de/kompassfolien/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Ihr Titel</dc:title>
  <dc:subject>Ihr Thema</dc:subject>
  <dc:creator>STS02</dc:creator>
  <cp:keywords>Leerfolie, Ihre Schlagworte</cp:keywords>
  <cp:lastModifiedBy>Sinh Vien 02</cp:lastModifiedBy>
  <cp:revision>1094</cp:revision>
  <cp:lastPrinted>2017-12-22T08:57:14Z</cp:lastPrinted>
  <dcterms:created xsi:type="dcterms:W3CDTF">2002-01-28T10:21:36Z</dcterms:created>
  <dcterms:modified xsi:type="dcterms:W3CDTF">2018-07-17T09:01:32Z</dcterms:modified>
  <cp:category>GTZ-Kompass</cp:category>
</cp:coreProperties>
</file>